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9" r:id="rId4"/>
    <p:sldId id="271" r:id="rId5"/>
    <p:sldId id="264" r:id="rId6"/>
    <p:sldId id="270" r:id="rId7"/>
    <p:sldId id="267" r:id="rId8"/>
    <p:sldId id="266" r:id="rId9"/>
    <p:sldId id="272" r:id="rId10"/>
    <p:sldId id="287" r:id="rId11"/>
    <p:sldId id="283" r:id="rId12"/>
    <p:sldId id="284" r:id="rId13"/>
    <p:sldId id="285" r:id="rId14"/>
    <p:sldId id="279" r:id="rId15"/>
    <p:sldId id="300" r:id="rId16"/>
    <p:sldId id="280" r:id="rId17"/>
    <p:sldId id="302" r:id="rId18"/>
    <p:sldId id="303" r:id="rId19"/>
    <p:sldId id="304" r:id="rId20"/>
    <p:sldId id="258" r:id="rId21"/>
    <p:sldId id="276" r:id="rId22"/>
    <p:sldId id="281" r:id="rId23"/>
    <p:sldId id="288" r:id="rId24"/>
    <p:sldId id="291" r:id="rId25"/>
    <p:sldId id="298" r:id="rId26"/>
    <p:sldId id="292" r:id="rId27"/>
    <p:sldId id="294" r:id="rId28"/>
    <p:sldId id="296" r:id="rId29"/>
    <p:sldId id="295" r:id="rId30"/>
    <p:sldId id="301" r:id="rId31"/>
    <p:sldId id="297" r:id="rId32"/>
    <p:sldId id="260" r:id="rId33"/>
    <p:sldId id="286" r:id="rId34"/>
    <p:sldId id="262" r:id="rId35"/>
    <p:sldId id="275" r:id="rId36"/>
    <p:sldId id="263" r:id="rId37"/>
    <p:sldId id="282" r:id="rId3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C00"/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84172" autoAdjust="0"/>
  </p:normalViewPr>
  <p:slideViewPr>
    <p:cSldViewPr snapToGrid="0" snapToObjects="1">
      <p:cViewPr varScale="1">
        <p:scale>
          <a:sx n="88" d="100"/>
          <a:sy n="88" d="100"/>
        </p:scale>
        <p:origin x="230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8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9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 070: Der Roboter muss mit dem "Umweltsystem" interagieren.</a:t>
            </a:r>
          </a:p>
          <a:p>
            <a:endParaRPr lang="de-DE" dirty="0"/>
          </a:p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21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320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0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23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096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32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 eaLnBrk="1" fontAlgn="auto" latinLnBrk="0" hangingPunct="1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Katrin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Waldbrände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 nach Vulkanausbruch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Reparaturen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Atomkraftwerken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Überflutung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/Tsunami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34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251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32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917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808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428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74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915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Elektronikteil im weiteren Ablauf des Projektes angehen.</a:t>
            </a:r>
          </a:p>
          <a:p>
            <a:endParaRPr lang="de-DE" dirty="0"/>
          </a:p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916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  <a:p>
            <a:r>
              <a:rPr lang="de-DE" dirty="0"/>
              <a:t>Überlegungen zum Anfang</a:t>
            </a:r>
          </a:p>
          <a:p>
            <a:r>
              <a:rPr lang="de-DE" dirty="0"/>
              <a:t>Neu:</a:t>
            </a:r>
          </a:p>
          <a:p>
            <a:pPr marL="171450" indent="-171450">
              <a:buFontTx/>
              <a:buChar char="-"/>
            </a:pPr>
            <a:r>
              <a:rPr lang="de-DE" dirty="0"/>
              <a:t>Physikalische Umgebung = Wasser, Erde, Stein, Sand</a:t>
            </a:r>
          </a:p>
          <a:p>
            <a:pPr marL="171450" indent="-171450">
              <a:buFontTx/>
              <a:buChar char="-"/>
            </a:pPr>
            <a:r>
              <a:rPr lang="de-DE" dirty="0"/>
              <a:t>Hindernis: Mithilfe des Roboterarms aus dem weg Räumen; Wänden ausweichen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Bergungsobjekt: Identifikation mit Sensoren/Kamera (Wärmebildkamera)</a:t>
            </a:r>
          </a:p>
          <a:p>
            <a:pPr marL="171450" indent="-171450">
              <a:buFontTx/>
              <a:buChar char="-"/>
            </a:pPr>
            <a:r>
              <a:rPr lang="de-DE" dirty="0"/>
              <a:t>Wegfindung über Signale über die Antenne!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 </a:t>
            </a:r>
            <a:r>
              <a:rPr lang="de-DE" dirty="0" err="1"/>
              <a:t>temperatursensor</a:t>
            </a:r>
            <a:r>
              <a:rPr lang="de-DE" dirty="0"/>
              <a:t>, aber resistent gegenüber warmen </a:t>
            </a:r>
            <a:r>
              <a:rPr lang="de-DE" dirty="0" err="1"/>
              <a:t>temperaturen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Kein Wettersensor, aber wetterresistent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Aus den Anforderungen lässt sich folgendes Use Case Model ableiten….</a:t>
            </a:r>
          </a:p>
          <a:p>
            <a:pPr marL="171450" indent="-171450">
              <a:buFontTx/>
              <a:buChar char="-"/>
            </a:pPr>
            <a:r>
              <a:rPr lang="de-DE" dirty="0"/>
              <a:t>Anmerkung Aktivitätsdiagramme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  <a:p>
            <a:r>
              <a:rPr lang="de-DE" dirty="0"/>
              <a:t>Objektorientiert gearbeitet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z.de/Nachrichten/Wissen/Uebersicht/Umweltschuetzer-befuerchten-Oel-Katastrophe-nach-Schiffsunglueck" TargetMode="External"/><Relationship Id="rId2" Type="http://schemas.openxmlformats.org/officeDocument/2006/relationships/hyperlink" Target="https://www.br.de/nachrichten/wissen/was-tun-bei-einem-waldbrand,RZyK3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rlagshaus-jaumann.de/inhalt.basel-zwischenfaelle-im-atomkraftwerk.58e2360e-de7c-4376-8052-66f081021e39.html" TargetMode="External"/><Relationship Id="rId5" Type="http://schemas.openxmlformats.org/officeDocument/2006/relationships/hyperlink" Target="https://www.reisegeek.de/indonesien-das-land-der-1000-geschichten/vulkanausbruch-auf-bali/" TargetMode="External"/><Relationship Id="rId4" Type="http://schemas.openxmlformats.org/officeDocument/2006/relationships/hyperlink" Target="https://www.brigitte.de/leben/reise/europas-kuesten-von-tsunami-bedroht-11261762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67ABF-C96B-4B90-89B1-F016F8DD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Konzept: Vorbereitung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2E48B-5120-4840-8C4E-4E87354C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Karte einlesen in Python </a:t>
            </a:r>
            <a:r>
              <a:rPr lang="de-DE" dirty="0">
                <a:sym typeface="Wingdings 3" panose="05040102010807070707" pitchFamily="18" charset="2"/>
              </a:rPr>
              <a:t> Simulation in C#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020C2-6D92-49A1-9F25-EFAFE9D099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372F10-F6FC-4A71-8310-F44459136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CB63D3B-3B98-4A23-9E2A-FB03ADDB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59" y="2659650"/>
            <a:ext cx="5660682" cy="3452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9AAC642-B3E3-4357-B24F-F67B595931E7}"/>
              </a:ext>
            </a:extLst>
          </p:cNvPr>
          <p:cNvSpPr txBox="1"/>
          <p:nvPr/>
        </p:nvSpPr>
        <p:spPr>
          <a:xfrm>
            <a:off x="1714800" y="6112349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12: Karte mit Markierung</a:t>
            </a:r>
          </a:p>
        </p:txBody>
      </p:sp>
    </p:spTree>
    <p:extLst>
      <p:ext uri="{BB962C8B-B14F-4D97-AF65-F5344CB8AC3E}">
        <p14:creationId xmlns:p14="http://schemas.microsoft.com/office/powerpoint/2010/main" val="330760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80F3CDF8-68E9-42BF-8AF4-5B97D55B182E}"/>
              </a:ext>
            </a:extLst>
          </p:cNvPr>
          <p:cNvSpPr/>
          <p:nvPr/>
        </p:nvSpPr>
        <p:spPr>
          <a:xfrm>
            <a:off x="5598413" y="26656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(1)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785" b="48196"/>
          <a:stretch/>
        </p:blipFill>
        <p:spPr>
          <a:xfrm>
            <a:off x="648000" y="1980664"/>
            <a:ext cx="4886895" cy="3372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7F187FB6-8AB0-406A-B6E8-5E567BF29A33}"/>
              </a:ext>
            </a:extLst>
          </p:cNvPr>
          <p:cNvSpPr/>
          <p:nvPr/>
        </p:nvSpPr>
        <p:spPr>
          <a:xfrm>
            <a:off x="3447288" y="3081528"/>
            <a:ext cx="589788" cy="186537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6A80D3AC-CED1-4F77-AC04-3C08506C0A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6" y="2898074"/>
            <a:ext cx="3163824" cy="1116142"/>
          </a:xfrm>
          <a:prstGeom prst="bentConnector3">
            <a:avLst>
              <a:gd name="adj1" fmla="val 88235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5BA16FA5-2E61-4A61-88EC-CA4EFCB63D96}"/>
              </a:ext>
            </a:extLst>
          </p:cNvPr>
          <p:cNvSpPr/>
          <p:nvPr/>
        </p:nvSpPr>
        <p:spPr>
          <a:xfrm>
            <a:off x="5597156" y="3762621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A9B2043-C645-4D8D-BD4C-8C69E14C86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5" y="4001516"/>
            <a:ext cx="3162571" cy="1022727"/>
          </a:xfrm>
          <a:prstGeom prst="bentConnector3">
            <a:avLst>
              <a:gd name="adj1" fmla="val 69275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C247D9E-85AD-42B0-8798-A93F4BAF04AF}"/>
              </a:ext>
            </a:extLst>
          </p:cNvPr>
          <p:cNvSpPr txBox="1"/>
          <p:nvPr/>
        </p:nvSpPr>
        <p:spPr>
          <a:xfrm>
            <a:off x="5534895" y="262820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mit acht Sensoren ausgestattet sein.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5" y="372984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einen Feuchtigkeitssensor besitzen.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0DD9AE7-1B8E-4392-9764-1F89A5B4BA05}"/>
              </a:ext>
            </a:extLst>
          </p:cNvPr>
          <p:cNvSpPr txBox="1"/>
          <p:nvPr/>
        </p:nvSpPr>
        <p:spPr>
          <a:xfrm>
            <a:off x="648000" y="5353261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13: Konsolenausgabe (1)</a:t>
            </a:r>
          </a:p>
        </p:txBody>
      </p:sp>
    </p:spTree>
    <p:extLst>
      <p:ext uri="{BB962C8B-B14F-4D97-AF65-F5344CB8AC3E}">
        <p14:creationId xmlns:p14="http://schemas.microsoft.com/office/powerpoint/2010/main" val="139458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55C9604-101F-4B77-9273-B04180716D82}"/>
              </a:ext>
            </a:extLst>
          </p:cNvPr>
          <p:cNvSpPr/>
          <p:nvPr/>
        </p:nvSpPr>
        <p:spPr>
          <a:xfrm>
            <a:off x="5599865" y="4817348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2A29B0-DF23-4FE0-A125-F14A1964F5B4}"/>
              </a:ext>
            </a:extLst>
          </p:cNvPr>
          <p:cNvSpPr/>
          <p:nvPr/>
        </p:nvSpPr>
        <p:spPr>
          <a:xfrm>
            <a:off x="5597151" y="3995555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23D9FD-9BAE-487B-8435-B7B0989987FE}"/>
              </a:ext>
            </a:extLst>
          </p:cNvPr>
          <p:cNvSpPr/>
          <p:nvPr/>
        </p:nvSpPr>
        <p:spPr>
          <a:xfrm>
            <a:off x="5597149" y="207883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9FF666C6-E8BE-4234-B29A-BF743EDBA7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380" y="2305447"/>
            <a:ext cx="3399972" cy="1222613"/>
          </a:xfrm>
          <a:prstGeom prst="bentConnector3">
            <a:avLst>
              <a:gd name="adj1" fmla="val 8092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9677322-3FB5-4357-B318-95615187A9C1}"/>
              </a:ext>
            </a:extLst>
          </p:cNvPr>
          <p:cNvCxnSpPr>
            <a:cxnSpLocks/>
          </p:cNvCxnSpPr>
          <p:nvPr/>
        </p:nvCxnSpPr>
        <p:spPr>
          <a:xfrm rot="10800000">
            <a:off x="3544138" y="4147375"/>
            <a:ext cx="3655499" cy="901404"/>
          </a:xfrm>
          <a:prstGeom prst="bentConnector3">
            <a:avLst>
              <a:gd name="adj1" fmla="val 71453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479B888-5FE8-4D15-A2B0-C69FEBE9DD47}"/>
              </a:ext>
            </a:extLst>
          </p:cNvPr>
          <p:cNvSpPr/>
          <p:nvPr/>
        </p:nvSpPr>
        <p:spPr>
          <a:xfrm>
            <a:off x="5599865" y="315919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6A5EF7A6-267D-4AEA-BBFB-8153525F94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8500" y="3386561"/>
            <a:ext cx="3961139" cy="43772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D64747C-6D2F-45DC-B3A6-C0BAD5F1DE8C}"/>
              </a:ext>
            </a:extLst>
          </p:cNvPr>
          <p:cNvSpPr txBox="1"/>
          <p:nvPr/>
        </p:nvSpPr>
        <p:spPr>
          <a:xfrm>
            <a:off x="5537610" y="3113004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/>
              <a:t>Der Roboter muss den Abstand zu den Hindernissen erkennen.</a:t>
            </a:r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21EB5BF-0C39-404B-ADD7-A988C4BBD5B1}"/>
              </a:ext>
            </a:extLst>
          </p:cNvPr>
          <p:cNvCxnSpPr>
            <a:cxnSpLocks/>
          </p:cNvCxnSpPr>
          <p:nvPr/>
        </p:nvCxnSpPr>
        <p:spPr>
          <a:xfrm rot="10800000">
            <a:off x="3544136" y="4150549"/>
            <a:ext cx="3655500" cy="77043"/>
          </a:xfrm>
          <a:prstGeom prst="bentConnector3">
            <a:avLst>
              <a:gd name="adj1" fmla="val 5408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90AF306-E457-48C1-8149-648FBBD3E075}"/>
              </a:ext>
            </a:extLst>
          </p:cNvPr>
          <p:cNvSpPr txBox="1"/>
          <p:nvPr/>
        </p:nvSpPr>
        <p:spPr>
          <a:xfrm>
            <a:off x="5534892" y="3955196"/>
            <a:ext cx="299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erkennen.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5D63D-606C-4D2F-B5E0-4C749916EE37}"/>
              </a:ext>
            </a:extLst>
          </p:cNvPr>
          <p:cNvSpPr txBox="1"/>
          <p:nvPr/>
        </p:nvSpPr>
        <p:spPr>
          <a:xfrm>
            <a:off x="5537609" y="4770914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014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entfernen.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ED9A9B-FEAA-4346-B89D-A0F46A6F2DE9}"/>
              </a:ext>
            </a:extLst>
          </p:cNvPr>
          <p:cNvSpPr txBox="1"/>
          <p:nvPr/>
        </p:nvSpPr>
        <p:spPr>
          <a:xfrm>
            <a:off x="5534894" y="2029482"/>
            <a:ext cx="299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nach Erkennung einer Person die Livesteuerung aktivieren.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707310D-CBDE-43C2-AB8E-FEA93420742A}"/>
              </a:ext>
            </a:extLst>
          </p:cNvPr>
          <p:cNvSpPr txBox="1"/>
          <p:nvPr/>
        </p:nvSpPr>
        <p:spPr>
          <a:xfrm>
            <a:off x="645283" y="5154726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14: Konsolenausgabe (2)</a:t>
            </a:r>
          </a:p>
        </p:txBody>
      </p:sp>
    </p:spTree>
    <p:extLst>
      <p:ext uri="{BB962C8B-B14F-4D97-AF65-F5344CB8AC3E}">
        <p14:creationId xmlns:p14="http://schemas.microsoft.com/office/powerpoint/2010/main" val="7526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(3)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0F74567-B15E-476F-82F7-8E83A2E3035E}"/>
              </a:ext>
            </a:extLst>
          </p:cNvPr>
          <p:cNvSpPr/>
          <p:nvPr/>
        </p:nvSpPr>
        <p:spPr>
          <a:xfrm>
            <a:off x="5597146" y="37822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110A86-B4DA-455B-9771-EA0F2E914824}"/>
              </a:ext>
            </a:extLst>
          </p:cNvPr>
          <p:cNvSpPr/>
          <p:nvPr/>
        </p:nvSpPr>
        <p:spPr>
          <a:xfrm>
            <a:off x="5597156" y="2949833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1F17B9-E72E-4192-956C-4E4C524A7A3A}"/>
              </a:ext>
            </a:extLst>
          </p:cNvPr>
          <p:cNvSpPr/>
          <p:nvPr/>
        </p:nvSpPr>
        <p:spPr>
          <a:xfrm>
            <a:off x="5597148" y="461178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816CABF-F10D-46D7-B5E0-6D5F2A42F7E4}"/>
              </a:ext>
            </a:extLst>
          </p:cNvPr>
          <p:cNvSpPr/>
          <p:nvPr/>
        </p:nvSpPr>
        <p:spPr>
          <a:xfrm>
            <a:off x="5597142" y="211014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0F7DDA-57CC-446C-9962-2546C840B3BC}"/>
              </a:ext>
            </a:extLst>
          </p:cNvPr>
          <p:cNvSpPr txBox="1"/>
          <p:nvPr/>
        </p:nvSpPr>
        <p:spPr>
          <a:xfrm>
            <a:off x="5534882" y="3716319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020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auf Land fahren können.</a:t>
            </a:r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A525763-457E-4AC1-A02F-F6DB6D3F2297}"/>
              </a:ext>
            </a:extLst>
          </p:cNvPr>
          <p:cNvCxnSpPr/>
          <p:nvPr/>
        </p:nvCxnSpPr>
        <p:spPr>
          <a:xfrm rot="10800000" flipV="1">
            <a:off x="3848101" y="2336460"/>
            <a:ext cx="3351529" cy="1092540"/>
          </a:xfrm>
          <a:prstGeom prst="bentConnector3">
            <a:avLst>
              <a:gd name="adj1" fmla="val 81451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D554AC5-6D89-439F-B040-5612165D7569}"/>
              </a:ext>
            </a:extLst>
          </p:cNvPr>
          <p:cNvSpPr txBox="1"/>
          <p:nvPr/>
        </p:nvSpPr>
        <p:spPr>
          <a:xfrm>
            <a:off x="5534882" y="2052826"/>
            <a:ext cx="299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Personen identifizieren können.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9B32301C-72C5-4798-8199-D081B78473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2101" y="3176143"/>
            <a:ext cx="4367545" cy="77990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D5817808-A4A2-439D-BB38-756053C798AF}"/>
              </a:ext>
            </a:extLst>
          </p:cNvPr>
          <p:cNvCxnSpPr/>
          <p:nvPr/>
        </p:nvCxnSpPr>
        <p:spPr>
          <a:xfrm rot="10800000" flipV="1">
            <a:off x="2247901" y="4008556"/>
            <a:ext cx="4951729" cy="49093"/>
          </a:xfrm>
          <a:prstGeom prst="bentConnector3">
            <a:avLst>
              <a:gd name="adj1" fmla="val 4256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7CEAB88-7AE1-4A7B-A10C-FCD64CD10A41}"/>
              </a:ext>
            </a:extLst>
          </p:cNvPr>
          <p:cNvCxnSpPr/>
          <p:nvPr/>
        </p:nvCxnSpPr>
        <p:spPr>
          <a:xfrm rot="10800000">
            <a:off x="2832101" y="4273550"/>
            <a:ext cx="4367529" cy="564550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C8166BB-6BA9-429E-B772-15DF08681744}"/>
              </a:ext>
            </a:extLst>
          </p:cNvPr>
          <p:cNvCxnSpPr>
            <a:cxnSpLocks/>
          </p:cNvCxnSpPr>
          <p:nvPr/>
        </p:nvCxnSpPr>
        <p:spPr>
          <a:xfrm flipH="1">
            <a:off x="2247900" y="4470400"/>
            <a:ext cx="276860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6" y="2885322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durch Wasser fahren können.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F48BCA-930E-461B-8CDA-63265A378B71}"/>
              </a:ext>
            </a:extLst>
          </p:cNvPr>
          <p:cNvSpPr txBox="1"/>
          <p:nvPr/>
        </p:nvSpPr>
        <p:spPr>
          <a:xfrm>
            <a:off x="5534885" y="4547453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erkennen ob er auf Wasser oder Land fährt.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3464978-11EF-41D3-AE52-E6F5A4704AD8}"/>
              </a:ext>
            </a:extLst>
          </p:cNvPr>
          <p:cNvSpPr txBox="1"/>
          <p:nvPr/>
        </p:nvSpPr>
        <p:spPr>
          <a:xfrm>
            <a:off x="645283" y="5154726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14: Konsolenausgabe (2)</a:t>
            </a:r>
          </a:p>
        </p:txBody>
      </p:sp>
    </p:spTree>
    <p:extLst>
      <p:ext uri="{BB962C8B-B14F-4D97-AF65-F5344CB8AC3E}">
        <p14:creationId xmlns:p14="http://schemas.microsoft.com/office/powerpoint/2010/main" val="427677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9FD5B-A337-477B-8A37-02F961CC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EF22D-6B32-4D77-936B-B31E5DD5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Analyse verschiedener Komponenten und Bauteile</a:t>
            </a:r>
          </a:p>
          <a:p>
            <a:r>
              <a:rPr lang="de-DE" dirty="0"/>
              <a:t>Betrachtung von Vor- und Nachteilen</a:t>
            </a:r>
          </a:p>
          <a:p>
            <a:r>
              <a:rPr lang="de-DE" dirty="0"/>
              <a:t>Auf das Szenario anwendbar?</a:t>
            </a:r>
          </a:p>
          <a:p>
            <a:r>
              <a:rPr lang="de-DE" dirty="0"/>
              <a:t>Verschiedene Kriterien: Temperatur, Feuerschutz, Explosionsschutz, </a:t>
            </a:r>
            <a:r>
              <a:rPr lang="de-DE" dirty="0" err="1"/>
              <a:t>Materialbeschaffenheit,Sicherheit</a:t>
            </a:r>
            <a:r>
              <a:rPr lang="de-DE" dirty="0"/>
              <a:t> Kompatibilität, Technik</a:t>
            </a:r>
          </a:p>
          <a:p>
            <a:endParaRPr lang="de-DE" dirty="0"/>
          </a:p>
          <a:p>
            <a:r>
              <a:rPr lang="de-DE" dirty="0" err="1"/>
              <a:t>Anylse</a:t>
            </a:r>
            <a:r>
              <a:rPr lang="de-DE" dirty="0"/>
              <a:t> von: Chassis, </a:t>
            </a:r>
            <a:r>
              <a:rPr lang="de-DE" dirty="0" err="1"/>
              <a:t>Antrieb,Rettungsvorgang</a:t>
            </a:r>
            <a:r>
              <a:rPr lang="de-DE" dirty="0"/>
              <a:t>, Akku/Motor, Kameras, Mikrofone, Lautsprecher etc.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98084F-D875-4248-B17A-521E67757F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9E394-B256-44E6-859D-73E716C7D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99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HW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Chassis aus leichtem Metall und Feuerbeschichtung</a:t>
            </a:r>
          </a:p>
          <a:p>
            <a:r>
              <a:rPr lang="de-DE" dirty="0"/>
              <a:t>Greifarm zur Rettung</a:t>
            </a:r>
          </a:p>
          <a:p>
            <a:r>
              <a:rPr lang="de-DE" dirty="0"/>
              <a:t>Kettenantrieb zur Fortbewegung</a:t>
            </a:r>
          </a:p>
          <a:p>
            <a:r>
              <a:rPr lang="de-DE" dirty="0"/>
              <a:t>Elektromotor und E-Akku</a:t>
            </a:r>
          </a:p>
          <a:p>
            <a:r>
              <a:rPr lang="de-DE" dirty="0" err="1"/>
              <a:t>Schiffspropller</a:t>
            </a:r>
            <a:r>
              <a:rPr lang="de-DE" dirty="0"/>
              <a:t> und Wasserdüsen</a:t>
            </a:r>
          </a:p>
          <a:p>
            <a:endParaRPr lang="de-DE" dirty="0"/>
          </a:p>
          <a:p>
            <a:r>
              <a:rPr lang="de-DE" dirty="0"/>
              <a:t>3 Räume: </a:t>
            </a:r>
          </a:p>
          <a:p>
            <a:pPr marL="0" indent="0">
              <a:buNone/>
            </a:pPr>
            <a:r>
              <a:rPr lang="de-DE" dirty="0"/>
              <a:t>Raum 1. Personenrettung mit Tür/Klappe nach oben</a:t>
            </a:r>
          </a:p>
          <a:p>
            <a:pPr marL="0" indent="0">
              <a:buNone/>
            </a:pPr>
            <a:r>
              <a:rPr lang="de-DE" dirty="0"/>
              <a:t>Raum 2. Technikraum mit Akku, Motoren und Pumpe</a:t>
            </a:r>
          </a:p>
          <a:p>
            <a:pPr marL="0" indent="0">
              <a:buNone/>
            </a:pPr>
            <a:r>
              <a:rPr lang="de-DE" dirty="0"/>
              <a:t>Raum 3. Luftraum als Hohlraum für Wasserauftrieb</a:t>
            </a:r>
          </a:p>
          <a:p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42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1 Pumpe </a:t>
            </a:r>
          </a:p>
          <a:p>
            <a:pPr marL="0" indent="0">
              <a:buNone/>
            </a:pPr>
            <a:r>
              <a:rPr lang="de-DE" dirty="0"/>
              <a:t>Düsen für Wasser: Einlass und Auslass </a:t>
            </a:r>
          </a:p>
          <a:p>
            <a:pPr marL="0" indent="0">
              <a:buNone/>
            </a:pPr>
            <a:r>
              <a:rPr lang="de-DE" dirty="0"/>
              <a:t>Feuchtigkeitssensor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8 Motoren</a:t>
            </a:r>
          </a:p>
          <a:p>
            <a:pPr marL="0" indent="0">
              <a:buNone/>
            </a:pPr>
            <a:r>
              <a:rPr lang="de-DE" dirty="0"/>
              <a:t>2 - Ketten</a:t>
            </a:r>
          </a:p>
          <a:p>
            <a:pPr marL="0" indent="0">
              <a:buNone/>
            </a:pPr>
            <a:r>
              <a:rPr lang="de-DE" dirty="0"/>
              <a:t>3 – Kran</a:t>
            </a:r>
          </a:p>
          <a:p>
            <a:pPr marL="0" indent="0">
              <a:buNone/>
            </a:pPr>
            <a:r>
              <a:rPr lang="de-DE" dirty="0"/>
              <a:t>1 – Tür/Klappe</a:t>
            </a:r>
          </a:p>
          <a:p>
            <a:pPr marL="0" indent="0">
              <a:buNone/>
            </a:pPr>
            <a:r>
              <a:rPr lang="de-DE" dirty="0"/>
              <a:t>1 – Propeller</a:t>
            </a:r>
          </a:p>
          <a:p>
            <a:pPr marL="0" indent="0">
              <a:buNone/>
            </a:pPr>
            <a:r>
              <a:rPr lang="de-DE" dirty="0"/>
              <a:t>1 – Schiene-Propeller Höhenverstellung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174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 -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5835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/>
              <a:t>Kamera vorne:</a:t>
            </a:r>
          </a:p>
          <a:p>
            <a:pPr marL="0" indent="0">
              <a:buNone/>
            </a:pPr>
            <a:r>
              <a:rPr lang="de-DE" sz="1800" dirty="0"/>
              <a:t>Normal, Infrarot, Thermal und Nachtsicht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Display vorne: Kommunikation und Richtung</a:t>
            </a:r>
          </a:p>
          <a:p>
            <a:pPr marL="0" indent="0">
              <a:buNone/>
            </a:pPr>
            <a:r>
              <a:rPr lang="de-DE" sz="1800" dirty="0"/>
              <a:t>LED Panels: Beleuchtung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Kompass: Orientierung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Antenne: </a:t>
            </a:r>
          </a:p>
          <a:p>
            <a:pPr marL="0" indent="0">
              <a:buNone/>
            </a:pPr>
            <a:r>
              <a:rPr lang="de-DE" sz="1800" dirty="0"/>
              <a:t>Kommunikation, Signale empfangen und abgeben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8 Abstandsensoren: in gleichem Abstand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Multimedia Globe im Kran: Kamera + Mikrofon + Lautsprecher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53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Inhaltsplatzhalter 6" descr="Ein Bild, das draußen, Pflanze, Baum, Gras enthält.&#10;&#10;Automatisch generierte Beschreibung">
            <a:extLst>
              <a:ext uri="{FF2B5EF4-FFF2-40B4-BE49-F238E27FC236}">
                <a16:creationId xmlns:a16="http://schemas.microsoft.com/office/drawing/2014/main" id="{1DC25EFA-718D-4FB9-A365-E75D0CF15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498" y="1717418"/>
            <a:ext cx="3045516" cy="1711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 descr="Ein Bild, das draußen, Natur, Wasser, Berg enthält.&#10;&#10;Automatisch generierte Beschreibung">
            <a:extLst>
              <a:ext uri="{FF2B5EF4-FFF2-40B4-BE49-F238E27FC236}">
                <a16:creationId xmlns:a16="http://schemas.microsoft.com/office/drawing/2014/main" id="{AF758C9B-AABC-46E5-A7CA-16C538D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" y="3953208"/>
            <a:ext cx="257005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Ein Bild, das Gras, draußen, Gebäude, sitzend enthält.&#10;&#10;Automatisch generierte Beschreibung">
            <a:extLst>
              <a:ext uri="{FF2B5EF4-FFF2-40B4-BE49-F238E27FC236}">
                <a16:creationId xmlns:a16="http://schemas.microsoft.com/office/drawing/2014/main" id="{17E3A5AD-8301-4AC6-AFE0-EACF4FD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66" y="3953208"/>
            <a:ext cx="228211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draußen, Wasser, Schiff, Ozean enthält.&#10;&#10;Automatisch generierte Beschreibung">
            <a:extLst>
              <a:ext uri="{FF2B5EF4-FFF2-40B4-BE49-F238E27FC236}">
                <a16:creationId xmlns:a16="http://schemas.microsoft.com/office/drawing/2014/main" id="{DDF7618C-EE87-4C08-9C10-7202D216A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297" y="1717418"/>
            <a:ext cx="2990205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draußen, Rauch, Berg, Wolken enthält.&#10;&#10;Automatisch generierte Beschreibung">
            <a:extLst>
              <a:ext uri="{FF2B5EF4-FFF2-40B4-BE49-F238E27FC236}">
                <a16:creationId xmlns:a16="http://schemas.microsoft.com/office/drawing/2014/main" id="{DF301E3D-5460-41B6-BA2A-83F86ACD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564" y="3953208"/>
            <a:ext cx="2566388" cy="1711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802CCAA-2316-45AC-9C0D-D904A0C2DA2D}"/>
              </a:ext>
            </a:extLst>
          </p:cNvPr>
          <p:cNvSpPr txBox="1"/>
          <p:nvPr/>
        </p:nvSpPr>
        <p:spPr>
          <a:xfrm>
            <a:off x="1250498" y="3433706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1: Waldbrand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BF1C4D-352A-4D2A-9B5E-6C94C50B51E1}"/>
              </a:ext>
            </a:extLst>
          </p:cNvPr>
          <p:cNvSpPr txBox="1"/>
          <p:nvPr/>
        </p:nvSpPr>
        <p:spPr>
          <a:xfrm>
            <a:off x="4898512" y="342899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2: Schiffsunglück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F0E0F7-4C64-49FD-8047-82E4E4203F63}"/>
              </a:ext>
            </a:extLst>
          </p:cNvPr>
          <p:cNvSpPr txBox="1"/>
          <p:nvPr/>
        </p:nvSpPr>
        <p:spPr>
          <a:xfrm>
            <a:off x="6069968" y="566007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5: Atomkraftwerk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E764B39-B947-40E6-91DE-CDE05B492BDA}"/>
              </a:ext>
            </a:extLst>
          </p:cNvPr>
          <p:cNvSpPr txBox="1"/>
          <p:nvPr/>
        </p:nvSpPr>
        <p:spPr>
          <a:xfrm>
            <a:off x="3359564" y="5660078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4: Vulkanausbruch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A7DC54-DA3A-4201-9189-855D536A91AE}"/>
              </a:ext>
            </a:extLst>
          </p:cNvPr>
          <p:cNvSpPr txBox="1"/>
          <p:nvPr/>
        </p:nvSpPr>
        <p:spPr>
          <a:xfrm>
            <a:off x="648000" y="5662560"/>
            <a:ext cx="1737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3: Tsunami/Überflutung</a:t>
            </a:r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77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Vorne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24</a:t>
            </a:fld>
            <a:endParaRPr lang="de-DE" dirty="0"/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F2D634D6-2D13-4754-B783-1D139CD8C0E7}"/>
              </a:ext>
            </a:extLst>
          </p:cNvPr>
          <p:cNvCxnSpPr>
            <a:cxnSpLocks/>
          </p:cNvCxnSpPr>
          <p:nvPr/>
        </p:nvCxnSpPr>
        <p:spPr>
          <a:xfrm>
            <a:off x="2657955" y="2711395"/>
            <a:ext cx="763326" cy="461173"/>
          </a:xfrm>
          <a:prstGeom prst="bentConnector3">
            <a:avLst>
              <a:gd name="adj1" fmla="val 10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78226D-A55B-4A25-AE7B-DB207BB963D9}"/>
              </a:ext>
            </a:extLst>
          </p:cNvPr>
          <p:cNvSpPr txBox="1"/>
          <p:nvPr/>
        </p:nvSpPr>
        <p:spPr>
          <a:xfrm>
            <a:off x="867164" y="245695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4B0020-E099-4CA1-9D9B-45E615056902}"/>
              </a:ext>
            </a:extLst>
          </p:cNvPr>
          <p:cNvSpPr txBox="1"/>
          <p:nvPr/>
        </p:nvSpPr>
        <p:spPr>
          <a:xfrm>
            <a:off x="820568" y="2780678"/>
            <a:ext cx="2381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eine </a:t>
            </a:r>
          </a:p>
          <a:p>
            <a:r>
              <a:rPr lang="de-DE" dirty="0"/>
              <a:t>Kamera besitzen.</a:t>
            </a:r>
          </a:p>
        </p:txBody>
      </p: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1CD85818-C1F0-4B03-88EF-62D21E3D74D7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3544928" y="3225069"/>
            <a:ext cx="2824522" cy="860378"/>
          </a:xfrm>
          <a:prstGeom prst="bentConnector3">
            <a:avLst>
              <a:gd name="adj1" fmla="val 331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D54A95D8-C8FD-43FA-8189-C889460E5CE5}"/>
              </a:ext>
            </a:extLst>
          </p:cNvPr>
          <p:cNvSpPr txBox="1"/>
          <p:nvPr/>
        </p:nvSpPr>
        <p:spPr>
          <a:xfrm>
            <a:off x="6369450" y="3055792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57AC0F2-007C-4AA1-96E8-EF8375104AA5}"/>
              </a:ext>
            </a:extLst>
          </p:cNvPr>
          <p:cNvSpPr txBox="1"/>
          <p:nvPr/>
        </p:nvSpPr>
        <p:spPr>
          <a:xfrm>
            <a:off x="6099044" y="33732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einem Display 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7809AE3-50B4-467E-9267-F090D13E1865}"/>
              </a:ext>
            </a:extLst>
          </p:cNvPr>
          <p:cNvSpPr txBox="1"/>
          <p:nvPr/>
        </p:nvSpPr>
        <p:spPr>
          <a:xfrm>
            <a:off x="6369450" y="179833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050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9D5C5EA-4224-44EB-B9BC-55C40C06E8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22351" y="1943853"/>
            <a:ext cx="1847099" cy="1178366"/>
          </a:xfrm>
          <a:prstGeom prst="bentConnector3">
            <a:avLst>
              <a:gd name="adj1" fmla="val 9950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AF67C51E-A4AC-422E-874E-546F2464393A}"/>
              </a:ext>
            </a:extLst>
          </p:cNvPr>
          <p:cNvSpPr txBox="1"/>
          <p:nvPr/>
        </p:nvSpPr>
        <p:spPr>
          <a:xfrm>
            <a:off x="5962435" y="2118376"/>
            <a:ext cx="256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</a:t>
            </a:r>
          </a:p>
          <a:p>
            <a:r>
              <a:rPr lang="de-DE" dirty="0"/>
              <a:t>Kompass besitzen.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26FD3E3-86E4-4534-9860-15B8B18478A1}"/>
              </a:ext>
            </a:extLst>
          </p:cNvPr>
          <p:cNvSpPr txBox="1"/>
          <p:nvPr/>
        </p:nvSpPr>
        <p:spPr>
          <a:xfrm>
            <a:off x="735942" y="5244690"/>
            <a:ext cx="1592103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80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55214A7-4A40-4AB3-B6FB-B8EC524B17F2}"/>
              </a:ext>
            </a:extLst>
          </p:cNvPr>
          <p:cNvSpPr txBox="1"/>
          <p:nvPr/>
        </p:nvSpPr>
        <p:spPr>
          <a:xfrm>
            <a:off x="632577" y="5515799"/>
            <a:ext cx="352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gut sichtbar sein.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D5A8B225-F67E-4838-B3A7-A80733479CAE}"/>
              </a:ext>
            </a:extLst>
          </p:cNvPr>
          <p:cNvCxnSpPr>
            <a:cxnSpLocks/>
          </p:cNvCxnSpPr>
          <p:nvPr/>
        </p:nvCxnSpPr>
        <p:spPr>
          <a:xfrm flipV="1">
            <a:off x="2326745" y="4659914"/>
            <a:ext cx="1132072" cy="69483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E09CFE03-2F22-4BA2-BE6E-2C68E6BF1538}"/>
              </a:ext>
            </a:extLst>
          </p:cNvPr>
          <p:cNvSpPr txBox="1"/>
          <p:nvPr/>
        </p:nvSpPr>
        <p:spPr>
          <a:xfrm>
            <a:off x="6369450" y="4384663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F1C0C30-9FC2-48A3-8C21-AC88944395CD}"/>
              </a:ext>
            </a:extLst>
          </p:cNvPr>
          <p:cNvSpPr txBox="1"/>
          <p:nvPr/>
        </p:nvSpPr>
        <p:spPr>
          <a:xfrm>
            <a:off x="6099044" y="4693984"/>
            <a:ext cx="260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in die Richtung in der er fahren möchte anzeigen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A0D0BA7D-95CB-419F-A530-F3CABF130954}"/>
              </a:ext>
            </a:extLst>
          </p:cNvPr>
          <p:cNvSpPr txBox="1"/>
          <p:nvPr/>
        </p:nvSpPr>
        <p:spPr>
          <a:xfrm>
            <a:off x="6396663" y="5734120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9D467A7-20C0-40E6-8196-10FF80AED9E6}"/>
              </a:ext>
            </a:extLst>
          </p:cNvPr>
          <p:cNvSpPr txBox="1"/>
          <p:nvPr/>
        </p:nvSpPr>
        <p:spPr>
          <a:xfrm>
            <a:off x="5755471" y="6095892"/>
            <a:ext cx="32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Display muss die nächste Richtung (mit Pfeilen) anzeigen.</a:t>
            </a:r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B77E94AF-6A50-4AE9-A2FD-E64C35208575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5121660" y="4084615"/>
            <a:ext cx="1247790" cy="469325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9AFD111-5E9B-4BB1-97EC-3CAC630D6A83}"/>
              </a:ext>
            </a:extLst>
          </p:cNvPr>
          <p:cNvCxnSpPr>
            <a:cxnSpLocks/>
            <a:endCxn id="52" idx="1"/>
          </p:cNvCxnSpPr>
          <p:nvPr/>
        </p:nvCxnSpPr>
        <p:spPr>
          <a:xfrm rot="16200000" flipH="1">
            <a:off x="5398169" y="4904902"/>
            <a:ext cx="1355799" cy="64119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8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61229A-BA8D-4AD0-B557-9A05420091FA}"/>
              </a:ext>
            </a:extLst>
          </p:cNvPr>
          <p:cNvSpPr txBox="1"/>
          <p:nvPr/>
        </p:nvSpPr>
        <p:spPr>
          <a:xfrm>
            <a:off x="5636070" y="1805174"/>
            <a:ext cx="218905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070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575B52FA-E54F-4994-B1C4-EA78F61B2787}"/>
              </a:ext>
            </a:extLst>
          </p:cNvPr>
          <p:cNvCxnSpPr>
            <a:cxnSpLocks/>
          </p:cNvCxnSpPr>
          <p:nvPr/>
        </p:nvCxnSpPr>
        <p:spPr>
          <a:xfrm rot="10800000">
            <a:off x="3114674" y="1630637"/>
            <a:ext cx="2521396" cy="349074"/>
          </a:xfrm>
          <a:prstGeom prst="bentConnector3">
            <a:avLst>
              <a:gd name="adj1" fmla="val 10024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EBD8999-C1ED-4956-B7FC-DF709A5866C8}"/>
              </a:ext>
            </a:extLst>
          </p:cNvPr>
          <p:cNvSpPr txBox="1"/>
          <p:nvPr/>
        </p:nvSpPr>
        <p:spPr>
          <a:xfrm>
            <a:off x="5877044" y="2183484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Robotermit dem „Umweltsystem“ interagieren können.</a:t>
            </a: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261825E9-FD6E-45ED-B094-03B378DF9D1C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877004" y="1974451"/>
            <a:ext cx="1759066" cy="189625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1CECC05-FBCF-48A3-86FE-3C636146CAD0}"/>
              </a:ext>
            </a:extLst>
          </p:cNvPr>
          <p:cNvCxnSpPr>
            <a:cxnSpLocks/>
          </p:cNvCxnSpPr>
          <p:nvPr/>
        </p:nvCxnSpPr>
        <p:spPr>
          <a:xfrm flipV="1">
            <a:off x="2006813" y="1364260"/>
            <a:ext cx="774787" cy="34907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26C4FBF-FB2E-41AA-823C-D75BEEEA9F06}"/>
              </a:ext>
            </a:extLst>
          </p:cNvPr>
          <p:cNvSpPr txBox="1"/>
          <p:nvPr/>
        </p:nvSpPr>
        <p:spPr>
          <a:xfrm>
            <a:off x="275107" y="1633413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Mulitmedia</a:t>
            </a:r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-Globe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CA4D493-7229-426C-9537-823A7564D12F}"/>
              </a:ext>
            </a:extLst>
          </p:cNvPr>
          <p:cNvSpPr txBox="1"/>
          <p:nvPr/>
        </p:nvSpPr>
        <p:spPr>
          <a:xfrm>
            <a:off x="597811" y="2001880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Kamera</a:t>
            </a:r>
          </a:p>
          <a:p>
            <a:r>
              <a:rPr lang="de-DE" dirty="0"/>
              <a:t>Lautsprecher</a:t>
            </a:r>
          </a:p>
          <a:p>
            <a:r>
              <a:rPr lang="de-DE" dirty="0"/>
              <a:t>Mikrofon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988738F-CA73-4076-8BEC-0A8DBEEE9647}"/>
              </a:ext>
            </a:extLst>
          </p:cNvPr>
          <p:cNvSpPr txBox="1"/>
          <p:nvPr/>
        </p:nvSpPr>
        <p:spPr>
          <a:xfrm>
            <a:off x="607636" y="3612142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Display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A3AD53B5-5077-4DF6-A041-3219086E8DFF}"/>
              </a:ext>
            </a:extLst>
          </p:cNvPr>
          <p:cNvCxnSpPr>
            <a:cxnSpLocks/>
          </p:cNvCxnSpPr>
          <p:nvPr/>
        </p:nvCxnSpPr>
        <p:spPr>
          <a:xfrm>
            <a:off x="2303283" y="3870708"/>
            <a:ext cx="1016098" cy="7998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433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247650" y="675862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7401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495300" y="657179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63C17F-DB9B-447B-8824-28384465E61B}"/>
              </a:ext>
            </a:extLst>
          </p:cNvPr>
          <p:cNvSpPr txBox="1"/>
          <p:nvPr/>
        </p:nvSpPr>
        <p:spPr>
          <a:xfrm>
            <a:off x="6243593" y="2089302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über </a:t>
            </a:r>
          </a:p>
          <a:p>
            <a:r>
              <a:rPr lang="de-DE" dirty="0"/>
              <a:t>einen Roboterarm verfügen </a:t>
            </a:r>
          </a:p>
          <a:p>
            <a:r>
              <a:rPr lang="de-DE" dirty="0"/>
              <a:t>(für die Livesteuerung).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844FBC-04F4-45CB-AD9C-78BFD134F27B}"/>
              </a:ext>
            </a:extLst>
          </p:cNvPr>
          <p:cNvSpPr txBox="1"/>
          <p:nvPr/>
        </p:nvSpPr>
        <p:spPr>
          <a:xfrm>
            <a:off x="7105559" y="175074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BE33FA70-4A6E-4F73-A1C0-E2E2AFE63C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81626" y="1880610"/>
            <a:ext cx="1723935" cy="373354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812C677-831F-4DE8-BF4F-D93170FB5C14}"/>
              </a:ext>
            </a:extLst>
          </p:cNvPr>
          <p:cNvSpPr txBox="1"/>
          <p:nvPr/>
        </p:nvSpPr>
        <p:spPr>
          <a:xfrm>
            <a:off x="6822438" y="39513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FF5BAA-0FBC-45FE-BE88-512775E760DB}"/>
              </a:ext>
            </a:extLst>
          </p:cNvPr>
          <p:cNvSpPr txBox="1"/>
          <p:nvPr/>
        </p:nvSpPr>
        <p:spPr>
          <a:xfrm>
            <a:off x="6773615" y="4242261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acht Sensoren 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3B5B271-23A0-4137-8BB1-0CD9A553FE35}"/>
              </a:ext>
            </a:extLst>
          </p:cNvPr>
          <p:cNvSpPr txBox="1"/>
          <p:nvPr/>
        </p:nvSpPr>
        <p:spPr>
          <a:xfrm>
            <a:off x="3666316" y="5958440"/>
            <a:ext cx="5392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Sensoren müssen in gleiche Abständen am Fahrzeug angebracht sein (N, NO, O, OS, S, SW, W, WN)..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EA744A8-63C7-4758-8049-F06FF5296C48}"/>
              </a:ext>
            </a:extLst>
          </p:cNvPr>
          <p:cNvSpPr txBox="1"/>
          <p:nvPr/>
        </p:nvSpPr>
        <p:spPr>
          <a:xfrm>
            <a:off x="5845813" y="5583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Anforderung013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597A6700-4972-4008-B547-4F53847274E2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6093190" y="3702640"/>
            <a:ext cx="729248" cy="418036"/>
          </a:xfrm>
          <a:prstGeom prst="bentConnector3">
            <a:avLst>
              <a:gd name="adj1" fmla="val 9963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D0FAAB8C-CF60-4169-8AA7-E909D1F58782}"/>
              </a:ext>
            </a:extLst>
          </p:cNvPr>
          <p:cNvCxnSpPr>
            <a:cxnSpLocks/>
          </p:cNvCxnSpPr>
          <p:nvPr/>
        </p:nvCxnSpPr>
        <p:spPr>
          <a:xfrm rot="10800000">
            <a:off x="4734307" y="3581056"/>
            <a:ext cx="1358882" cy="53962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ACA357B-2DDB-433D-A107-4064EB4F3928}"/>
              </a:ext>
            </a:extLst>
          </p:cNvPr>
          <p:cNvCxnSpPr>
            <a:cxnSpLocks/>
          </p:cNvCxnSpPr>
          <p:nvPr/>
        </p:nvCxnSpPr>
        <p:spPr>
          <a:xfrm rot="10800000">
            <a:off x="3064365" y="3646022"/>
            <a:ext cx="2349383" cy="474654"/>
          </a:xfrm>
          <a:prstGeom prst="bentConnector3">
            <a:avLst>
              <a:gd name="adj1" fmla="val 99867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3BA4A91C-634D-4838-8061-CDBD47AA6DC4}"/>
              </a:ext>
            </a:extLst>
          </p:cNvPr>
          <p:cNvCxnSpPr>
            <a:cxnSpLocks/>
          </p:cNvCxnSpPr>
          <p:nvPr/>
        </p:nvCxnSpPr>
        <p:spPr>
          <a:xfrm flipV="1">
            <a:off x="1504950" y="2324103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F59C1975-397A-445D-8F45-B790C0A52FCC}"/>
              </a:ext>
            </a:extLst>
          </p:cNvPr>
          <p:cNvCxnSpPr>
            <a:cxnSpLocks/>
          </p:cNvCxnSpPr>
          <p:nvPr/>
        </p:nvCxnSpPr>
        <p:spPr>
          <a:xfrm flipV="1">
            <a:off x="1504950" y="2674591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1F78A3F8-1BB6-4FCA-9D49-8BC0C6A1BE7C}"/>
              </a:ext>
            </a:extLst>
          </p:cNvPr>
          <p:cNvCxnSpPr/>
          <p:nvPr/>
        </p:nvCxnSpPr>
        <p:spPr>
          <a:xfrm rot="10800000">
            <a:off x="1488260" y="3123590"/>
            <a:ext cx="1576104" cy="997088"/>
          </a:xfrm>
          <a:prstGeom prst="bentConnector3">
            <a:avLst>
              <a:gd name="adj1" fmla="val 10016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4A3DC8A2-FC22-427A-BCAA-B20FEF4D16F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41871" y="2848919"/>
            <a:ext cx="1060112" cy="37241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63A41113-BD2A-475F-85B2-EC0C79E26E64}"/>
              </a:ext>
            </a:extLst>
          </p:cNvPr>
          <p:cNvCxnSpPr>
            <a:cxnSpLocks/>
          </p:cNvCxnSpPr>
          <p:nvPr/>
        </p:nvCxnSpPr>
        <p:spPr>
          <a:xfrm rot="10800000">
            <a:off x="6350542" y="3000636"/>
            <a:ext cx="1650412" cy="96276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2E59BC71-4267-4EBC-A6AF-1C57003AD7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7474" y="3317225"/>
            <a:ext cx="1590353" cy="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D7F03614-1099-4E6E-A3F9-331396FB0776}"/>
              </a:ext>
            </a:extLst>
          </p:cNvPr>
          <p:cNvCxnSpPr>
            <a:cxnSpLocks/>
          </p:cNvCxnSpPr>
          <p:nvPr/>
        </p:nvCxnSpPr>
        <p:spPr>
          <a:xfrm>
            <a:off x="2686350" y="1607836"/>
            <a:ext cx="1799366" cy="365778"/>
          </a:xfrm>
          <a:prstGeom prst="bentConnector3">
            <a:avLst>
              <a:gd name="adj1" fmla="val 10028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568DEE9E-471B-437D-ACE4-72901C8E59AB}"/>
              </a:ext>
            </a:extLst>
          </p:cNvPr>
          <p:cNvSpPr txBox="1"/>
          <p:nvPr/>
        </p:nvSpPr>
        <p:spPr>
          <a:xfrm>
            <a:off x="976386" y="1448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Antenne</a:t>
            </a: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1D46EF5-1653-4E6A-BB70-1632EDE9CA31}"/>
              </a:ext>
            </a:extLst>
          </p:cNvPr>
          <p:cNvCxnSpPr>
            <a:cxnSpLocks/>
          </p:cNvCxnSpPr>
          <p:nvPr/>
        </p:nvCxnSpPr>
        <p:spPr>
          <a:xfrm flipV="1">
            <a:off x="6835102" y="4287280"/>
            <a:ext cx="0" cy="130911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8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Inhaltsplatzhalter 6" descr="Ein Bild, das sitzend, Licht, Tisch, hängend enthält.&#10;&#10;Automatisch generierte Beschreibung">
            <a:extLst>
              <a:ext uri="{FF2B5EF4-FFF2-40B4-BE49-F238E27FC236}">
                <a16:creationId xmlns:a16="http://schemas.microsoft.com/office/drawing/2014/main" id="{CC93E39F-AF0B-416A-A496-01F12A66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826" y="1116896"/>
            <a:ext cx="6848392" cy="5278347"/>
          </a:xfrm>
          <a:prstGeom prst="rect">
            <a:avLst/>
          </a:prstGeom>
        </p:spPr>
      </p:pic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89BAAAE3-AC80-4799-AD46-A8F8279752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24439" y="4691063"/>
            <a:ext cx="771525" cy="43815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E852CF7-3CD0-4B55-826C-64C0FFDFA6AD}"/>
              </a:ext>
            </a:extLst>
          </p:cNvPr>
          <p:cNvSpPr txBox="1"/>
          <p:nvPr/>
        </p:nvSpPr>
        <p:spPr>
          <a:xfrm>
            <a:off x="4374513" y="522187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9E280D7-6359-4ADE-95F7-45BE26B851C5}"/>
              </a:ext>
            </a:extLst>
          </p:cNvPr>
          <p:cNvSpPr txBox="1"/>
          <p:nvPr/>
        </p:nvSpPr>
        <p:spPr>
          <a:xfrm>
            <a:off x="3860384" y="5667831"/>
            <a:ext cx="309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 </a:t>
            </a:r>
          </a:p>
          <a:p>
            <a:r>
              <a:rPr lang="de-DE" dirty="0"/>
              <a:t>Feuchtigkeitssensor besitzen.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1B4171-333B-4D5F-A11A-095DCE885AB7}"/>
              </a:ext>
            </a:extLst>
          </p:cNvPr>
          <p:cNvCxnSpPr>
            <a:cxnSpLocks/>
          </p:cNvCxnSpPr>
          <p:nvPr/>
        </p:nvCxnSpPr>
        <p:spPr>
          <a:xfrm flipV="1">
            <a:off x="1762428" y="4060028"/>
            <a:ext cx="1812509" cy="56674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EEFFD2F-B3E8-434A-A93E-84227457C00D}"/>
              </a:ext>
            </a:extLst>
          </p:cNvPr>
          <p:cNvSpPr txBox="1"/>
          <p:nvPr/>
        </p:nvSpPr>
        <p:spPr>
          <a:xfrm>
            <a:off x="1705577" y="4571584"/>
            <a:ext cx="1343415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Wasser-Düse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5E077C-C576-44EE-8CDD-896B860F7782}"/>
              </a:ext>
            </a:extLst>
          </p:cNvPr>
          <p:cNvSpPr txBox="1"/>
          <p:nvPr/>
        </p:nvSpPr>
        <p:spPr>
          <a:xfrm>
            <a:off x="1378914" y="5252417"/>
            <a:ext cx="2126286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Wasser-Einpumpe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00D515-10FE-4A2B-AAA8-8CF5692D91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62909" y="4184298"/>
            <a:ext cx="1316952" cy="906255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511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8" name="Inhaltsplatzhalter 6" descr="Ein Bild, das Licht, sitzend, Wasser, dunkel enthält.&#10;&#10;Automatisch generierte Beschreibung">
            <a:extLst>
              <a:ext uri="{FF2B5EF4-FFF2-40B4-BE49-F238E27FC236}">
                <a16:creationId xmlns:a16="http://schemas.microsoft.com/office/drawing/2014/main" id="{ACCCC786-B111-465C-B3A2-C8C0B24F2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7000"/>
                    </a14:imgEffect>
                  </a14:imgLayer>
                </a14:imgProps>
              </a:ext>
            </a:extLst>
          </a:blip>
          <a:srcRect l="15198" r="10705"/>
          <a:stretch/>
        </p:blipFill>
        <p:spPr>
          <a:xfrm>
            <a:off x="450956" y="1051934"/>
            <a:ext cx="8477250" cy="50675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3F58F7-B6DD-4FF4-8C51-D8264995A139}"/>
              </a:ext>
            </a:extLst>
          </p:cNvPr>
          <p:cNvSpPr txBox="1"/>
          <p:nvPr/>
        </p:nvSpPr>
        <p:spPr>
          <a:xfrm>
            <a:off x="505170" y="2260431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7FA2636-7E50-457E-AFC4-0F46E33001C6}"/>
              </a:ext>
            </a:extLst>
          </p:cNvPr>
          <p:cNvSpPr txBox="1"/>
          <p:nvPr/>
        </p:nvSpPr>
        <p:spPr>
          <a:xfrm>
            <a:off x="505170" y="2598985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Propeller</a:t>
            </a:r>
          </a:p>
          <a:p>
            <a:r>
              <a:rPr lang="de-DE" dirty="0"/>
              <a:t>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0FF5AD-A090-45BB-8945-5D559F33F54D}"/>
              </a:ext>
            </a:extLst>
          </p:cNvPr>
          <p:cNvSpPr txBox="1"/>
          <p:nvPr/>
        </p:nvSpPr>
        <p:spPr>
          <a:xfrm>
            <a:off x="495300" y="357270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3E9155-33CC-4EF7-8FCA-28D54122654C}"/>
              </a:ext>
            </a:extLst>
          </p:cNvPr>
          <p:cNvSpPr txBox="1"/>
          <p:nvPr/>
        </p:nvSpPr>
        <p:spPr>
          <a:xfrm>
            <a:off x="495300" y="3911262"/>
            <a:ext cx="2911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für das Fahren </a:t>
            </a:r>
          </a:p>
          <a:p>
            <a:r>
              <a:rPr lang="de-DE" dirty="0"/>
              <a:t>durch das Wasser </a:t>
            </a:r>
          </a:p>
          <a:p>
            <a:r>
              <a:rPr lang="de-DE" dirty="0"/>
              <a:t>den Propeller </a:t>
            </a:r>
          </a:p>
          <a:p>
            <a:r>
              <a:rPr lang="de-DE" dirty="0"/>
              <a:t>verwenden..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04814793-98E3-4DA0-BDDC-75BF88A0F808}"/>
              </a:ext>
            </a:extLst>
          </p:cNvPr>
          <p:cNvCxnSpPr>
            <a:cxnSpLocks/>
          </p:cNvCxnSpPr>
          <p:nvPr/>
        </p:nvCxnSpPr>
        <p:spPr>
          <a:xfrm>
            <a:off x="2105506" y="3741985"/>
            <a:ext cx="380909" cy="558224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EF3FAD2-DEA5-4DAC-B74C-77CD2E7C9B8B}"/>
              </a:ext>
            </a:extLst>
          </p:cNvPr>
          <p:cNvCxnSpPr/>
          <p:nvPr/>
        </p:nvCxnSpPr>
        <p:spPr>
          <a:xfrm rot="16200000" flipH="1">
            <a:off x="1731088" y="2994581"/>
            <a:ext cx="1320201" cy="190454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56B5F246-C098-44CE-B752-0E10E5BB3D2A}"/>
              </a:ext>
            </a:extLst>
          </p:cNvPr>
          <p:cNvSpPr txBox="1"/>
          <p:nvPr/>
        </p:nvSpPr>
        <p:spPr>
          <a:xfrm>
            <a:off x="1616042" y="1051933"/>
            <a:ext cx="2174908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Schiene für Propeller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54A952EB-9FE5-4A10-8D8A-61FEE48830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63508" y="2330477"/>
            <a:ext cx="2277546" cy="39756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287A719-D28D-4E2F-B21D-2417F127B51B}"/>
              </a:ext>
            </a:extLst>
          </p:cNvPr>
          <p:cNvSpPr txBox="1"/>
          <p:nvPr/>
        </p:nvSpPr>
        <p:spPr>
          <a:xfrm>
            <a:off x="4239450" y="1051934"/>
            <a:ext cx="12779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Doppeltür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7AD554-6A69-45D6-A479-8EF34694A5EA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4096622" y="1221211"/>
            <a:ext cx="142828" cy="120849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6C60A93D-D3FD-465F-B37E-856E50019471}"/>
              </a:ext>
            </a:extLst>
          </p:cNvPr>
          <p:cNvSpPr txBox="1"/>
          <p:nvPr/>
        </p:nvSpPr>
        <p:spPr>
          <a:xfrm>
            <a:off x="6631306" y="2196047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044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9418A7E-E84E-4C97-B144-1E55CBEA8632}"/>
              </a:ext>
            </a:extLst>
          </p:cNvPr>
          <p:cNvSpPr txBox="1"/>
          <p:nvPr/>
        </p:nvSpPr>
        <p:spPr>
          <a:xfrm>
            <a:off x="6278097" y="26281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für das Fahren auf dem Land die Ketten verwenden. </a:t>
            </a:r>
          </a:p>
        </p:txBody>
      </p: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FF938AFC-B50F-42F7-9C4F-4AE65FB7B31A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5347810" y="2365323"/>
            <a:ext cx="1283497" cy="165577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oß, Gruppe enthält.&#10;&#10;Automatisch generierte Beschreibung">
            <a:extLst>
              <a:ext uri="{FF2B5EF4-FFF2-40B4-BE49-F238E27FC236}">
                <a16:creationId xmlns:a16="http://schemas.microsoft.com/office/drawing/2014/main" id="{C7C4F9A0-1F3C-4684-8805-401143611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82"/>
          <a:stretch/>
        </p:blipFill>
        <p:spPr>
          <a:xfrm>
            <a:off x="2610397" y="1860575"/>
            <a:ext cx="3882426" cy="4211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49F32D-B539-4A85-9121-0B942F4AAB8C}"/>
              </a:ext>
            </a:extLst>
          </p:cNvPr>
          <p:cNvSpPr txBox="1"/>
          <p:nvPr/>
        </p:nvSpPr>
        <p:spPr>
          <a:xfrm>
            <a:off x="2610397" y="6072354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6: Anforderungen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10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22546C79-27EC-4A38-A38C-42E0C2EE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072" y="1264327"/>
            <a:ext cx="7082147" cy="49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5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8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DE581E7A-E2DE-41EC-A88E-F20DF012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09" y="1464516"/>
            <a:ext cx="6627141" cy="46118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A301337-5978-48C4-90EE-C0ABC22CBB14}"/>
              </a:ext>
            </a:extLst>
          </p:cNvPr>
          <p:cNvSpPr txBox="1"/>
          <p:nvPr/>
        </p:nvSpPr>
        <p:spPr>
          <a:xfrm>
            <a:off x="7122395" y="386798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060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8ACF0D-B17C-4994-B49F-A19B98EAFF4A}"/>
              </a:ext>
            </a:extLst>
          </p:cNvPr>
          <p:cNvSpPr txBox="1"/>
          <p:nvPr/>
        </p:nvSpPr>
        <p:spPr>
          <a:xfrm>
            <a:off x="6984758" y="4232880"/>
            <a:ext cx="291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Akku 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E92033-B0BE-4073-B531-0B8009A805D4}"/>
              </a:ext>
            </a:extLst>
          </p:cNvPr>
          <p:cNvSpPr txBox="1"/>
          <p:nvPr/>
        </p:nvSpPr>
        <p:spPr>
          <a:xfrm>
            <a:off x="3323575" y="60546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Wasserpumpe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A1E243-7766-4A5D-A7BC-5FE273F1EE71}"/>
              </a:ext>
            </a:extLst>
          </p:cNvPr>
          <p:cNvSpPr txBox="1"/>
          <p:nvPr/>
        </p:nvSpPr>
        <p:spPr>
          <a:xfrm>
            <a:off x="990809" y="167371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Motor-Schiene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C12ADD-A27A-485B-B0C1-B258A8F4121F}"/>
              </a:ext>
            </a:extLst>
          </p:cNvPr>
          <p:cNvSpPr txBox="1"/>
          <p:nvPr/>
        </p:nvSpPr>
        <p:spPr>
          <a:xfrm>
            <a:off x="3303966" y="2740330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Motor-Tür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0CD82-C8FE-4B04-847A-F1333FC6B9F8}"/>
              </a:ext>
            </a:extLst>
          </p:cNvPr>
          <p:cNvSpPr txBox="1"/>
          <p:nvPr/>
        </p:nvSpPr>
        <p:spPr>
          <a:xfrm>
            <a:off x="716588" y="293009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Motor-Propeller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611528-F6F9-4546-BBF3-C8D230125646}"/>
              </a:ext>
            </a:extLst>
          </p:cNvPr>
          <p:cNvSpPr txBox="1"/>
          <p:nvPr/>
        </p:nvSpPr>
        <p:spPr>
          <a:xfrm>
            <a:off x="6371028" y="242945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Motoren-Kran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CE7F56F-E886-48FF-969D-49E48EF88240}"/>
              </a:ext>
            </a:extLst>
          </p:cNvPr>
          <p:cNvSpPr txBox="1"/>
          <p:nvPr/>
        </p:nvSpPr>
        <p:spPr>
          <a:xfrm>
            <a:off x="6372180" y="3414343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Motoren-Ketten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5BB1A09-FB95-4CAB-BC76-2E101820DBCE}"/>
              </a:ext>
            </a:extLst>
          </p:cNvPr>
          <p:cNvSpPr txBox="1"/>
          <p:nvPr/>
        </p:nvSpPr>
        <p:spPr>
          <a:xfrm>
            <a:off x="3240122" y="3286111"/>
            <a:ext cx="1706576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1. Rettung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0D38FF-7F84-4602-AC0B-2C6841BABFB8}"/>
              </a:ext>
            </a:extLst>
          </p:cNvPr>
          <p:cNvSpPr txBox="1"/>
          <p:nvPr/>
        </p:nvSpPr>
        <p:spPr>
          <a:xfrm>
            <a:off x="2890187" y="4949972"/>
            <a:ext cx="1791777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2. Technik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DA9174D-3FC8-4451-A35E-83F57CC6E3C6}"/>
              </a:ext>
            </a:extLst>
          </p:cNvPr>
          <p:cNvSpPr txBox="1"/>
          <p:nvPr/>
        </p:nvSpPr>
        <p:spPr>
          <a:xfrm>
            <a:off x="3142001" y="5500481"/>
            <a:ext cx="209674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3. Luftraum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49B425-702B-49B6-84EE-D646FC4310BF}"/>
              </a:ext>
            </a:extLst>
          </p:cNvPr>
          <p:cNvCxnSpPr/>
          <p:nvPr/>
        </p:nvCxnSpPr>
        <p:spPr>
          <a:xfrm>
            <a:off x="1886204" y="3268646"/>
            <a:ext cx="0" cy="171605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E812095F-EDF4-4DEE-8EC0-6474ADD39118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4381500" y="4852867"/>
            <a:ext cx="732866" cy="1371109"/>
          </a:xfrm>
          <a:prstGeom prst="bentConnector4">
            <a:avLst>
              <a:gd name="adj1" fmla="val -31193"/>
              <a:gd name="adj2" fmla="val 999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D23CD2CD-DE5C-442E-9D2B-2749861FD39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5528" y="4171063"/>
            <a:ext cx="1986346" cy="8492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B25C8F2A-9628-49F8-A6C9-76E10E8786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11181" y="3622667"/>
            <a:ext cx="9779" cy="32540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2C42D7D3-6222-42AB-91CA-4B4C2B0C5D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3947" y="3548703"/>
            <a:ext cx="2354883" cy="29162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B123248F-4668-4357-84DD-47C949C80D2A}"/>
              </a:ext>
            </a:extLst>
          </p:cNvPr>
          <p:cNvCxnSpPr>
            <a:cxnSpLocks/>
          </p:cNvCxnSpPr>
          <p:nvPr/>
        </p:nvCxnSpPr>
        <p:spPr>
          <a:xfrm rot="5400000">
            <a:off x="4683521" y="2908513"/>
            <a:ext cx="1958656" cy="1432304"/>
          </a:xfrm>
          <a:prstGeom prst="bentConnector3">
            <a:avLst>
              <a:gd name="adj1" fmla="val -932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850A28C3-37C3-41E7-87A2-A138F38E5FD8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922728" y="2463696"/>
            <a:ext cx="174056" cy="379212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6D37F65C-1DDF-49C3-9985-2B33148DAA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00286" y="3314087"/>
            <a:ext cx="1288357" cy="496540"/>
          </a:xfrm>
          <a:prstGeom prst="bentConnector3">
            <a:avLst>
              <a:gd name="adj1" fmla="val 6035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030FF9A5-DA8F-4EA2-8D99-5CA03708FD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21878" y="2705367"/>
            <a:ext cx="2136619" cy="541943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0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groß, Gruppe enthält.&#10;&#10;Automatisch generierte Beschreibung">
            <a:extLst>
              <a:ext uri="{FF2B5EF4-FFF2-40B4-BE49-F238E27FC236}">
                <a16:creationId xmlns:a16="http://schemas.microsoft.com/office/drawing/2014/main" id="{486D7ABF-FD20-4865-B8D9-A4BAA8F17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49"/>
          <a:stretch/>
        </p:blipFill>
        <p:spPr>
          <a:xfrm>
            <a:off x="648000" y="2021179"/>
            <a:ext cx="7675432" cy="3764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(1)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33</a:t>
            </a:fld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27B5EF5-6AB1-4081-9436-81CA7A284D58}"/>
              </a:ext>
            </a:extLst>
          </p:cNvPr>
          <p:cNvGrpSpPr/>
          <p:nvPr/>
        </p:nvGrpSpPr>
        <p:grpSpPr>
          <a:xfrm>
            <a:off x="648000" y="2050625"/>
            <a:ext cx="7764413" cy="3894775"/>
            <a:chOff x="623586" y="2026884"/>
            <a:chExt cx="7667040" cy="38459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Grafik 5" descr="Ein Bild, das groß, Gruppe enthält.&#10;&#10;Automatisch generierte Beschreibung">
              <a:extLst>
                <a:ext uri="{FF2B5EF4-FFF2-40B4-BE49-F238E27FC236}">
                  <a16:creationId xmlns:a16="http://schemas.microsoft.com/office/drawing/2014/main" id="{E55C4B89-5395-4F8D-8FAF-848AE3F06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093"/>
            <a:stretch/>
          </p:blipFill>
          <p:spPr>
            <a:xfrm>
              <a:off x="623586" y="2284351"/>
              <a:ext cx="7667040" cy="3588464"/>
            </a:xfrm>
            <a:prstGeom prst="rect">
              <a:avLst/>
            </a:prstGeom>
          </p:spPr>
        </p:pic>
        <p:pic>
          <p:nvPicPr>
            <p:cNvPr id="7" name="Grafik 6" descr="Ein Bild, das groß, Gruppe enthält.&#10;&#10;Automatisch generierte Beschreibung">
              <a:extLst>
                <a:ext uri="{FF2B5EF4-FFF2-40B4-BE49-F238E27FC236}">
                  <a16:creationId xmlns:a16="http://schemas.microsoft.com/office/drawing/2014/main" id="{65D8B75F-6C38-4B8B-84D5-511EBF26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5033"/>
            <a:stretch/>
          </p:blipFill>
          <p:spPr>
            <a:xfrm>
              <a:off x="623586" y="2026884"/>
              <a:ext cx="7667040" cy="364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881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Elektronische</a:t>
            </a:r>
            <a:r>
              <a:rPr lang="en-US" dirty="0"/>
              <a:t> </a:t>
            </a:r>
            <a:r>
              <a:rPr lang="en-US" dirty="0" err="1"/>
              <a:t>Umetzung</a:t>
            </a:r>
            <a:endParaRPr lang="en-US" dirty="0"/>
          </a:p>
          <a:p>
            <a:r>
              <a:rPr lang="en-US" dirty="0" err="1"/>
              <a:t>Proportionen</a:t>
            </a:r>
            <a:endParaRPr lang="en-US" dirty="0"/>
          </a:p>
          <a:p>
            <a:r>
              <a:rPr lang="en-US" dirty="0" err="1"/>
              <a:t>Visualisierung</a:t>
            </a:r>
            <a:r>
              <a:rPr lang="en-US" dirty="0"/>
              <a:t> der </a:t>
            </a:r>
            <a:r>
              <a:rPr lang="en-US" dirty="0" err="1"/>
              <a:t>Kamera</a:t>
            </a:r>
            <a:r>
              <a:rPr lang="en-US" dirty="0"/>
              <a:t> und </a:t>
            </a:r>
            <a:r>
              <a:rPr lang="en-US" dirty="0" err="1"/>
              <a:t>Livesteuerung</a:t>
            </a:r>
            <a:endParaRPr lang="en-US" dirty="0"/>
          </a:p>
          <a:p>
            <a:r>
              <a:rPr lang="en-US" dirty="0"/>
              <a:t>3D Simulation (</a:t>
            </a:r>
            <a:r>
              <a:rPr lang="en-US" dirty="0" err="1"/>
              <a:t>evtl</a:t>
            </a:r>
            <a:r>
              <a:rPr lang="en-US" dirty="0"/>
              <a:t>. </a:t>
            </a:r>
            <a:r>
              <a:rPr lang="en-US" dirty="0" err="1"/>
              <a:t>mit</a:t>
            </a:r>
            <a:r>
              <a:rPr lang="en-US" dirty="0"/>
              <a:t> Unity)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Literaturverzeichnis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30011"/>
              </p:ext>
            </p:extLst>
          </p:nvPr>
        </p:nvGraphicFramePr>
        <p:xfrm>
          <a:off x="647700" y="2020888"/>
          <a:ext cx="7548607" cy="45533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30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480820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34057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 1: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Waldbrand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hlinkClick r:id="rId2"/>
                        </a:rPr>
                        <a:t>https://www.br.de/nachrichten/wissen/was-tun-bei-einem-waldbrand,RZyK3iS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 2: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Schiffsunglück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hlinkClick r:id="rId3"/>
                        </a:rPr>
                        <a:t>https://www.haz.de/Nachrichten/Wissen/Uebersicht/Umweltschuetzer-befuerchten-Oel-Katastrophe-nach-Schiffsunglueck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 3: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Tsunami/Überflutung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hlinkClick r:id="rId4"/>
                        </a:rPr>
                        <a:t>https://www.brigitte.de/leben/reise/europas-kuesten-von-tsunami-bedroht-11261762.html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 4: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Vulkanausbruch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hlinkClick r:id="rId5"/>
                        </a:rPr>
                        <a:t>https://www.reisegeek.de/indonesien-das-land-der-1000-geschichten/vulkanausbruch-auf-bali/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1100" dirty="0"/>
                        <a:t>Abb. 5: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Atomkraftwerk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hlinkClick r:id="rId6"/>
                        </a:rPr>
                        <a:t>https://www.verlagshaus-jaumann.de/inhalt.basel-zwischenfaelle-im-atomkraftwerk.58e2360e-de7c-4376-8052-66f081021e39.html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Eigener Entwurf</a:t>
                      </a:r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23295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8909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Kontextdiagramm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40FF4-10B3-42B3-8714-824DB86ABC72}"/>
              </a:ext>
            </a:extLst>
          </p:cNvPr>
          <p:cNvSpPr txBox="1"/>
          <p:nvPr/>
        </p:nvSpPr>
        <p:spPr>
          <a:xfrm>
            <a:off x="1299304" y="5859477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  <p:pic>
        <p:nvPicPr>
          <p:cNvPr id="10" name="Inhaltsplatzhalter 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C101812-0407-4A22-B731-0D927D855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04" y="1888651"/>
            <a:ext cx="6236844" cy="39708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9"/>
            <a:ext cx="6537996" cy="39036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CFB517-7FA8-4469-A6BB-78B6E1625DC0}"/>
              </a:ext>
            </a:extLst>
          </p:cNvPr>
          <p:cNvSpPr txBox="1"/>
          <p:nvPr/>
        </p:nvSpPr>
        <p:spPr>
          <a:xfrm>
            <a:off x="1047649" y="5918462"/>
            <a:ext cx="1659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8: Use-Case Diagramm</a:t>
            </a:r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701C0B-F922-4F9B-8230-75C7768579FA}"/>
              </a:ext>
            </a:extLst>
          </p:cNvPr>
          <p:cNvSpPr txBox="1"/>
          <p:nvPr/>
        </p:nvSpPr>
        <p:spPr>
          <a:xfrm>
            <a:off x="1714800" y="6112350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9: Karte</a:t>
            </a:r>
          </a:p>
        </p:txBody>
      </p:sp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3F9F90-D416-4CF1-8744-5A30E76E8718}"/>
              </a:ext>
            </a:extLst>
          </p:cNvPr>
          <p:cNvSpPr txBox="1"/>
          <p:nvPr/>
        </p:nvSpPr>
        <p:spPr>
          <a:xfrm>
            <a:off x="1867898" y="6122033"/>
            <a:ext cx="1537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10: Block-Diagramm</a:t>
            </a:r>
          </a:p>
        </p:txBody>
      </p:sp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1E9B0E-C637-413A-81A4-CE173610A7FA}"/>
              </a:ext>
            </a:extLst>
          </p:cNvPr>
          <p:cNvSpPr txBox="1"/>
          <p:nvPr/>
        </p:nvSpPr>
        <p:spPr>
          <a:xfrm>
            <a:off x="1464828" y="6112350"/>
            <a:ext cx="1604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11: Klassendiagramm</a:t>
            </a:r>
          </a:p>
        </p:txBody>
      </p:sp>
      <p:pic>
        <p:nvPicPr>
          <p:cNvPr id="10" name="Inhaltsplatzhalter 9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FF4E8088-34C9-42D5-8649-5CA97ACB3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4828" y="1888650"/>
            <a:ext cx="6024783" cy="4223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1294</Words>
  <Application>Microsoft Office PowerPoint</Application>
  <PresentationFormat>Bildschirmpräsentation (4:3)</PresentationFormat>
  <Paragraphs>377</Paragraphs>
  <Slides>37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1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Kontextdiagramm</vt:lpstr>
      <vt:lpstr>Konzept: Use Case</vt:lpstr>
      <vt:lpstr>Konzept: Szenario</vt:lpstr>
      <vt:lpstr>Konzept: Stakeholder</vt:lpstr>
      <vt:lpstr>Konzept: Block-Diagramm</vt:lpstr>
      <vt:lpstr>Konzept: Klassendiagramm</vt:lpstr>
      <vt:lpstr>Konzept: Vorbereitung Software</vt:lpstr>
      <vt:lpstr>Software: Konsolenausgabe (1)</vt:lpstr>
      <vt:lpstr>Software: Konsolenausgabe (2)</vt:lpstr>
      <vt:lpstr>Software: Konsolenausgabe (3)</vt:lpstr>
      <vt:lpstr>Auflistung HW (Vor-Nachteile)</vt:lpstr>
      <vt:lpstr>Hardware Analyse</vt:lpstr>
      <vt:lpstr>Festlegung HW</vt:lpstr>
      <vt:lpstr>Festlegung Hardware für finales Modell</vt:lpstr>
      <vt:lpstr>Festlegung Hardware für finales Modell</vt:lpstr>
      <vt:lpstr>Festlegung Hardware für finales Modell - Technik</vt:lpstr>
      <vt:lpstr>Skizze des ersten Ansatzes</vt:lpstr>
      <vt:lpstr>Design (Entwurf)</vt:lpstr>
      <vt:lpstr>Design (PaperPrototype)</vt:lpstr>
      <vt:lpstr>Finales Model</vt:lpstr>
      <vt:lpstr>Finales Modell – Ansicht Vorne</vt:lpstr>
      <vt:lpstr>Finales Model</vt:lpstr>
      <vt:lpstr>Finales Modell – Ansicht Oben</vt:lpstr>
      <vt:lpstr>Finales Modell – Ansicht Oben</vt:lpstr>
      <vt:lpstr>Finales Modell – Ansicht Oben</vt:lpstr>
      <vt:lpstr>Finales Modell – Ansicht Oben</vt:lpstr>
      <vt:lpstr>Finales Modell – Ansicht Oben</vt:lpstr>
      <vt:lpstr>Finales Modell – Ansicht Oben</vt:lpstr>
      <vt:lpstr>Auswertung Anforderungen (1)</vt:lpstr>
      <vt:lpstr>Auswertung Anforderungen (2)</vt:lpstr>
      <vt:lpstr>Ausblick</vt:lpstr>
      <vt:lpstr>Showcase</vt:lpstr>
      <vt:lpstr>Literaturverzeichnis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Katrin Glöwing</cp:lastModifiedBy>
  <cp:revision>63</cp:revision>
  <dcterms:created xsi:type="dcterms:W3CDTF">2017-12-05T19:21:36Z</dcterms:created>
  <dcterms:modified xsi:type="dcterms:W3CDTF">2020-08-24T13:05:38Z</dcterms:modified>
</cp:coreProperties>
</file>